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20" r:id="rId4"/>
    <p:sldId id="257" r:id="rId6"/>
    <p:sldId id="258" r:id="rId7"/>
    <p:sldId id="259" r:id="rId8"/>
    <p:sldId id="260" r:id="rId9"/>
    <p:sldId id="300" r:id="rId10"/>
    <p:sldId id="262" r:id="rId11"/>
    <p:sldId id="301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302" r:id="rId28"/>
    <p:sldId id="278" r:id="rId29"/>
    <p:sldId id="279" r:id="rId30"/>
    <p:sldId id="280" r:id="rId31"/>
    <p:sldId id="303" r:id="rId32"/>
    <p:sldId id="282" r:id="rId33"/>
    <p:sldId id="283" r:id="rId34"/>
    <p:sldId id="284" r:id="rId35"/>
    <p:sldId id="285" r:id="rId36"/>
    <p:sldId id="286" r:id="rId37"/>
    <p:sldId id="287" r:id="rId38"/>
    <p:sldId id="304" r:id="rId39"/>
    <p:sldId id="305" r:id="rId40"/>
    <p:sldId id="288" r:id="rId41"/>
    <p:sldId id="289" r:id="rId42"/>
    <p:sldId id="306" r:id="rId43"/>
    <p:sldId id="307" r:id="rId44"/>
    <p:sldId id="290" r:id="rId45"/>
    <p:sldId id="308" r:id="rId46"/>
    <p:sldId id="291" r:id="rId47"/>
    <p:sldId id="292" r:id="rId48"/>
    <p:sldId id="293" r:id="rId49"/>
    <p:sldId id="294" r:id="rId50"/>
    <p:sldId id="309" r:id="rId51"/>
    <p:sldId id="310" r:id="rId52"/>
    <p:sldId id="311" r:id="rId53"/>
    <p:sldId id="312" r:id="rId54"/>
    <p:sldId id="313" r:id="rId55"/>
    <p:sldId id="314" r:id="rId56"/>
    <p:sldId id="295" r:id="rId57"/>
    <p:sldId id="296" r:id="rId58"/>
    <p:sldId id="315" r:id="rId59"/>
    <p:sldId id="316" r:id="rId60"/>
    <p:sldId id="317" r:id="rId61"/>
    <p:sldId id="297" r:id="rId62"/>
    <p:sldId id="318" r:id="rId63"/>
    <p:sldId id="298" r:id="rId64"/>
    <p:sldId id="319" r:id="rId6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8" Type="http://schemas.openxmlformats.org/officeDocument/2006/relationships/tableStyles" Target="tableStyles.xml"/><Relationship Id="rId67" Type="http://schemas.openxmlformats.org/officeDocument/2006/relationships/viewProps" Target="viewProps.xml"/><Relationship Id="rId66" Type="http://schemas.openxmlformats.org/officeDocument/2006/relationships/presProps" Target="presProps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7.xml"/><Relationship Id="rId3" Type="http://schemas.openxmlformats.org/officeDocument/2006/relationships/slide" Target="slide20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647d8459?pid=93cdea0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8ae8b443d?sp=1&amp;pid=c647d8459&amp;color=0,0,0&amp;vtp=1&amp;bb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①惬意(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②蘸着(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③腌咸菜(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④揪住(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⑤甘蔗(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⑥咂嘴巴(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⑦一霎(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8ae8b443d.bracket?pid=c647d8459&amp;color=0,0,0&amp;vpa=1&amp;vtp=1&amp;bbb=1"/>
          <p:cNvSpPr/>
          <p:nvPr/>
        </p:nvSpPr>
        <p:spPr>
          <a:xfrm>
            <a:off x="1765967" y="1829774"/>
            <a:ext cx="7127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qiè</a:t>
            </a:r>
            <a:endParaRPr lang="en-US" altLang="zh-CN" sz="2800" dirty="0"/>
          </a:p>
        </p:txBody>
      </p:sp>
      <p:sp>
        <p:nvSpPr>
          <p:cNvPr id="5" name="QB_6_AN.3_1#8ae8b443d.bracket?pid=c647d8459&amp;color=0,0,0&amp;vpa=2&amp;vtp=1&amp;bbb=1"/>
          <p:cNvSpPr/>
          <p:nvPr/>
        </p:nvSpPr>
        <p:spPr>
          <a:xfrm>
            <a:off x="7444772" y="1829774"/>
            <a:ext cx="992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6" name="QB_6_AN.4_1#8ae8b443d.bracket?pid=c647d8459&amp;color=0,0,0&amp;vpa=3&amp;vtp=1&amp;bbb=1"/>
          <p:cNvSpPr/>
          <p:nvPr/>
        </p:nvSpPr>
        <p:spPr>
          <a:xfrm>
            <a:off x="2159667" y="2477474"/>
            <a:ext cx="814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7" name="QB_6_AN.5_1#8ae8b443d.bracket?pid=c647d8459&amp;color=0,0,0&amp;vpa=4&amp;vtp=1&amp;bbb=1"/>
          <p:cNvSpPr/>
          <p:nvPr/>
        </p:nvSpPr>
        <p:spPr>
          <a:xfrm>
            <a:off x="7432072" y="2477474"/>
            <a:ext cx="6746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jiū</a:t>
            </a:r>
            <a:endParaRPr lang="en-US" altLang="zh-CN" sz="2800" dirty="0"/>
          </a:p>
        </p:txBody>
      </p:sp>
      <p:sp>
        <p:nvSpPr>
          <p:cNvPr id="8" name="QB_6_AN.6_1#8ae8b443d.bracket?pid=c647d8459&amp;color=0,0,0&amp;vpa=5&amp;vtp=1&amp;bbb=1"/>
          <p:cNvSpPr/>
          <p:nvPr/>
        </p:nvSpPr>
        <p:spPr>
          <a:xfrm>
            <a:off x="1829467" y="3125174"/>
            <a:ext cx="7715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zhe</a:t>
            </a:r>
            <a:endParaRPr lang="en-US" altLang="zh-CN" sz="2800" dirty="0"/>
          </a:p>
        </p:txBody>
      </p:sp>
      <p:sp>
        <p:nvSpPr>
          <p:cNvPr id="9" name="QB_6_AN.7_1#8ae8b443d.bracket?pid=c647d8459&amp;color=0,0,0&amp;vpa=6&amp;vtp=1&amp;bbb=1"/>
          <p:cNvSpPr/>
          <p:nvPr/>
        </p:nvSpPr>
        <p:spPr>
          <a:xfrm>
            <a:off x="7726553" y="3125174"/>
            <a:ext cx="6921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0" name="QB_6_AN.8_1#8ae8b443d.bracket?pid=c647d8459&amp;color=0,0,0&amp;vpa=7&amp;vtp=1&amp;bbb=1"/>
          <p:cNvSpPr/>
          <p:nvPr/>
        </p:nvSpPr>
        <p:spPr>
          <a:xfrm>
            <a:off x="1730248" y="3772874"/>
            <a:ext cx="8715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1" name="QB_6_BD.1_1#8ae8b443d?sp=1&amp;pid=c647d8459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_1#8ae8b443d?sp=1&amp;pid=c647d8459&amp;color=0,0,0&amp;vtp=1&amp;bbb=1&amp;zzd= 3"/>
          <p:cNvSpPr/>
          <p:nvPr/>
        </p:nvSpPr>
        <p:spPr>
          <a:xfrm>
            <a:off x="67677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_1#8ae8b443d?sp=1&amp;pid=c647d8459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1_1#8ae8b443d?sp=1&amp;pid=c647d8459&amp;color=0,0,0&amp;vtp=1&amp;bbb=1&amp;zzd= 5"/>
          <p:cNvSpPr/>
          <p:nvPr/>
        </p:nvSpPr>
        <p:spPr>
          <a:xfrm>
            <a:off x="67677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1#8ae8b443d?sp=1&amp;pid=c647d8459&amp;color=0,0,0&amp;vtp=1&amp;bbb=1&amp;zzd= 7"/>
          <p:cNvSpPr/>
          <p:nvPr/>
        </p:nvSpPr>
        <p:spPr>
          <a:xfrm>
            <a:off x="14826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1_1#8ae8b443d?sp=1&amp;pid=c647d8459&amp;color=0,0,0&amp;vtp=1&amp;bbb=1&amp;zzd= 7"/>
          <p:cNvSpPr/>
          <p:nvPr/>
        </p:nvSpPr>
        <p:spPr>
          <a:xfrm>
            <a:off x="6767735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1_1#8ae8b443d?sp=1&amp;pid=c647d8459&amp;color=0,0,0&amp;vtp=1&amp;bbb=1&amp;zzd= 9"/>
          <p:cNvSpPr/>
          <p:nvPr/>
        </p:nvSpPr>
        <p:spPr>
          <a:xfrm>
            <a:off x="1482630" y="4438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_1#e31a49505?sp=1&amp;pid=c647d8459&amp;color=0,0,0&amp;vtp=1&amp;bt=1&amp;bbb=1"/>
          <p:cNvSpPr/>
          <p:nvPr/>
        </p:nvSpPr>
        <p:spPr>
          <a:xfrm>
            <a:off x="612648" y="468000"/>
            <a:ext cx="10963656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9_2#e31a49505?bid=1&amp;pid=c647d8459&amp;color=0,0,0&amp;vtp=1"/>
          <p:cNvSpPr/>
          <p:nvPr/>
        </p:nvSpPr>
        <p:spPr>
          <a:xfrm>
            <a:off x="1430212" y="1062560"/>
            <a:ext cx="2170113" cy="18669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)子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zōnɡ(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)毛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bìn(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)角</a:t>
            </a:r>
            <a:endParaRPr lang="en-US" altLang="zh-CN" sz="2800" dirty="0"/>
          </a:p>
        </p:txBody>
      </p:sp>
      <p:sp>
        <p:nvSpPr>
          <p:cNvPr id="4" name="QB_6_BD.9_3#e31a49505?bid=2&amp;pid=c647d8459&amp;color=0,0,0&amp;vtp=1"/>
          <p:cNvSpPr/>
          <p:nvPr/>
        </p:nvSpPr>
        <p:spPr>
          <a:xfrm>
            <a:off x="1430212" y="2954225"/>
            <a:ext cx="1933575" cy="18669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mò(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)地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临mó(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招mù(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6_AN.10_1#e31a49505.bracket?pid=c647d8459&amp;color=0,0,0&amp;vpa=8&amp;vtp=1"/>
          <p:cNvSpPr/>
          <p:nvPr/>
        </p:nvSpPr>
        <p:spPr>
          <a:xfrm>
            <a:off x="1764380" y="10746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髻</a:t>
            </a:r>
            <a:endParaRPr lang="en-US" altLang="zh-CN" sz="2800" dirty="0"/>
          </a:p>
        </p:txBody>
      </p:sp>
      <p:sp>
        <p:nvSpPr>
          <p:cNvPr id="6" name="QB_6_AN.11_1#e31a49505.bracket?pid=c647d8459&amp;color=0,0,0&amp;vpa=9&amp;vtp=1"/>
          <p:cNvSpPr/>
          <p:nvPr/>
        </p:nvSpPr>
        <p:spPr>
          <a:xfrm>
            <a:off x="2258094" y="16969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鬃</a:t>
            </a:r>
            <a:endParaRPr lang="en-US" altLang="zh-CN" sz="2800" dirty="0"/>
          </a:p>
        </p:txBody>
      </p:sp>
      <p:sp>
        <p:nvSpPr>
          <p:cNvPr id="7" name="QB_6_AN.12_1#e31a49505.bracket?pid=c647d8459&amp;color=0,0,0&amp;vpa=10&amp;vtp=1"/>
          <p:cNvSpPr/>
          <p:nvPr/>
        </p:nvSpPr>
        <p:spPr>
          <a:xfrm>
            <a:off x="2021555" y="23192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鬓</a:t>
            </a:r>
            <a:endParaRPr lang="en-US" altLang="zh-CN" sz="2800" dirty="0"/>
          </a:p>
        </p:txBody>
      </p:sp>
      <p:sp>
        <p:nvSpPr>
          <p:cNvPr id="8" name="QB_6_AN.13_1#e31a49505.bracket?pid=c647d8459&amp;color=0,0,0&amp;vpa=11&amp;vtp=1"/>
          <p:cNvSpPr/>
          <p:nvPr/>
        </p:nvSpPr>
        <p:spPr>
          <a:xfrm>
            <a:off x="2021555" y="29662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蓦</a:t>
            </a:r>
            <a:endParaRPr lang="en-US" altLang="zh-CN" sz="2800" dirty="0"/>
          </a:p>
        </p:txBody>
      </p:sp>
      <p:sp>
        <p:nvSpPr>
          <p:cNvPr id="9" name="QB_6_AN.14_1#e31a49505.bracket?pid=c647d8459&amp;color=0,0,0&amp;vpa=12&amp;vtp=1"/>
          <p:cNvSpPr/>
          <p:nvPr/>
        </p:nvSpPr>
        <p:spPr>
          <a:xfrm>
            <a:off x="2377155" y="35885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摹</a:t>
            </a:r>
            <a:endParaRPr lang="en-US" altLang="zh-CN" sz="2800" dirty="0"/>
          </a:p>
        </p:txBody>
      </p:sp>
      <p:sp>
        <p:nvSpPr>
          <p:cNvPr id="10" name="QB_6_AN.15_1#e31a49505.bracket?pid=c647d8459&amp;color=0,0,0&amp;vpa=13&amp;vtp=1"/>
          <p:cNvSpPr/>
          <p:nvPr/>
        </p:nvSpPr>
        <p:spPr>
          <a:xfrm>
            <a:off x="2377155" y="42108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募</a:t>
            </a:r>
            <a:endParaRPr lang="en-US" altLang="zh-CN" sz="2800" dirty="0"/>
          </a:p>
        </p:txBody>
      </p:sp>
      <p:sp>
        <p:nvSpPr>
          <p:cNvPr id="11" name="QB_6_BD.9_2#e31a49505?bid=1&amp;pid=c647d8459&amp;color=0,0,0&amp;vtp=1"/>
          <p:cNvSpPr/>
          <p:nvPr/>
        </p:nvSpPr>
        <p:spPr>
          <a:xfrm>
            <a:off x="612649" y="1736295"/>
            <a:ext cx="525463" cy="622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3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16560"/>
            <a:ext cx="165100" cy="1449705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9_3#e31a49505?bid=2&amp;pid=c647d8459&amp;color=0,0,0&amp;vtp=1"/>
          <p:cNvSpPr/>
          <p:nvPr/>
        </p:nvSpPr>
        <p:spPr>
          <a:xfrm>
            <a:off x="612649" y="3627960"/>
            <a:ext cx="525463" cy="622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3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08225"/>
            <a:ext cx="165100" cy="1449705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b6abf5033?pid=c647d8459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17_1#2ceaaa739?sp=1&amp;pid=b6abf5033&amp;color=0,0,0&amp;vtp=1&amp;bbb=1"/>
          <p:cNvSpPr/>
          <p:nvPr/>
        </p:nvSpPr>
        <p:spPr>
          <a:xfrm>
            <a:off x="612648" y="109939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推辞·推脱</a:t>
            </a:r>
            <a:endParaRPr lang="en-US" altLang="zh-CN" sz="2800" dirty="0"/>
          </a:p>
        </p:txBody>
      </p:sp>
      <p:pic>
        <p:nvPicPr>
          <p:cNvPr id="4" name="QB_7_BD.17_1#2ceaaa739?pid=b6abf5033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496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7_BD.17_2#2ceaaa739?pid=b6abf5033&amp;color=0,0,0&amp;vtp=1&amp;bbb=1&amp;hb=1"/>
          <p:cNvSpPr/>
          <p:nvPr/>
        </p:nvSpPr>
        <p:spPr>
          <a:xfrm>
            <a:off x="612648" y="1725628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但是二者区别很大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是表示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邀请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馈赠等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是推卸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不肯承担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词义轻重不同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的词义较轻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的词义较重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使用对象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的使用对象多为任命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邀请等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的使用对象多为责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错误等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7_BD.17_2#2ceaaa739?pid=b6abf5033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52135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BD.17_3#2ceaaa739?pid=b6abf5033&amp;color=0,0,0&amp;vtp=1&amp;bbb=1"/>
          <p:cNvSpPr/>
          <p:nvPr/>
        </p:nvSpPr>
        <p:spPr>
          <a:xfrm>
            <a:off x="612648" y="498952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做错了事情，就要勇于承担责任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，不能总是想着如何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8" name="QB_7_AN.18_1#2ceaaa739.blank?pid=b6abf5033&amp;color=0,0,0&amp;vpa=14&amp;vtp=1&amp;bbb=1"/>
          <p:cNvSpPr/>
          <p:nvPr/>
        </p:nvSpPr>
        <p:spPr>
          <a:xfrm>
            <a:off x="9919367" y="4951428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9_1#31016a20e?sp=1&amp;pid=b6abf5033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蹑手蹑脚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·轻手轻脚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动作轻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蹑手蹑脚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形容走路时脚步放得很轻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用来形容走路的状态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轻手轻脚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手脚动作很轻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尽量少发出响声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spc="-5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男孩从台侧探了探头。一颗枣儿从树上落下，男孩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地走过去捡枣儿。</a:t>
            </a:r>
            <a:endParaRPr lang="en-US" altLang="zh-CN" sz="2800" dirty="0"/>
          </a:p>
        </p:txBody>
      </p:sp>
      <p:pic>
        <p:nvPicPr>
          <p:cNvPr id="3" name="QB_7_BD.19_1#31016a20e?pid=b6abf5033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210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7_BD.19_2#31016a20e?pid=b6abf5033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61226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AN.20_1#31016a20e.blank?pid=b6abf5033&amp;color=0,0,0&amp;vpa=15&amp;vtp=1&amp;bbb=1"/>
          <p:cNvSpPr/>
          <p:nvPr/>
        </p:nvSpPr>
        <p:spPr>
          <a:xfrm>
            <a:off x="95637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蹑手蹑脚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1_1#4ba2b0244?sp=1&amp;pid=c647d8459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形容非常安静。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在紧急中想出好的应付办法。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形容两手空空，没有任何可以凭借的东西。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形容动作缓慢，不慌不忙。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形容呼吸急促的样子。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沿着弯弯曲曲的路走；形容路弯弯曲曲；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形容说话、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写文章不直截了当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22_1#4ba2b0244.blank?pid=c647d8459&amp;color=0,0,0&amp;vpa=16&amp;vtp=1&amp;bbb=1"/>
          <p:cNvSpPr/>
          <p:nvPr/>
        </p:nvSpPr>
        <p:spPr>
          <a:xfrm>
            <a:off x="978566" y="1682310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鸦雀无声</a:t>
            </a:r>
            <a:endParaRPr lang="en-US" altLang="zh-CN" sz="2800" dirty="0"/>
          </a:p>
        </p:txBody>
      </p:sp>
      <p:sp>
        <p:nvSpPr>
          <p:cNvPr id="4" name="QB_6_AN.23_1#4ba2b0244.blank?pid=c647d8459&amp;color=0,0,0&amp;vpa=17&amp;vtp=1&amp;bbb=1"/>
          <p:cNvSpPr/>
          <p:nvPr/>
        </p:nvSpPr>
        <p:spPr>
          <a:xfrm>
            <a:off x="978566" y="2304611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急中生智</a:t>
            </a:r>
            <a:endParaRPr lang="en-US" altLang="zh-CN" sz="2800" dirty="0"/>
          </a:p>
        </p:txBody>
      </p:sp>
      <p:sp>
        <p:nvSpPr>
          <p:cNvPr id="5" name="QB_6_AN.24_1#4ba2b0244.blank?pid=c647d8459&amp;color=0,0,0&amp;vpa=18&amp;vtp=1&amp;bbb=1"/>
          <p:cNvSpPr/>
          <p:nvPr/>
        </p:nvSpPr>
        <p:spPr>
          <a:xfrm>
            <a:off x="978566" y="2926910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赤手空拳</a:t>
            </a:r>
            <a:endParaRPr lang="en-US" altLang="zh-CN" sz="2800" dirty="0"/>
          </a:p>
        </p:txBody>
      </p:sp>
      <p:sp>
        <p:nvSpPr>
          <p:cNvPr id="6" name="QB_6_AN.25_1#4ba2b0244.blank?pid=c647d8459&amp;color=0,0,0&amp;vpa=19&amp;vtp=1&amp;bbb=1"/>
          <p:cNvSpPr/>
          <p:nvPr/>
        </p:nvSpPr>
        <p:spPr>
          <a:xfrm>
            <a:off x="978566" y="3549211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慢条斯理</a:t>
            </a:r>
            <a:endParaRPr lang="en-US" altLang="zh-CN" sz="2800" dirty="0"/>
          </a:p>
        </p:txBody>
      </p:sp>
      <p:sp>
        <p:nvSpPr>
          <p:cNvPr id="7" name="QB_6_AN.26_1#4ba2b0244.blank?pid=c647d8459&amp;color=0,0,0&amp;vpa=20&amp;vtp=1&amp;bbb=1"/>
          <p:cNvSpPr/>
          <p:nvPr/>
        </p:nvSpPr>
        <p:spPr>
          <a:xfrm>
            <a:off x="978566" y="4171510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气喘吁吁</a:t>
            </a:r>
            <a:endParaRPr lang="en-US" altLang="zh-CN" sz="2800" dirty="0"/>
          </a:p>
        </p:txBody>
      </p:sp>
      <p:sp>
        <p:nvSpPr>
          <p:cNvPr id="8" name="QB_6_AN.27_1#4ba2b0244.blank?pid=c647d8459&amp;color=0,0,0&amp;vpa=21&amp;vtp=1&amp;bbb=1"/>
          <p:cNvSpPr/>
          <p:nvPr/>
        </p:nvSpPr>
        <p:spPr>
          <a:xfrm>
            <a:off x="978566" y="4793811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拐弯抹角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8_1#2cd456930?sp=1&amp;pid=c647d8459&amp;color=0,0,0&amp;vtp=1&amp;bt=1&amp;bbb=1"/>
          <p:cNvSpPr/>
          <p:nvPr/>
        </p:nvSpPr>
        <p:spPr>
          <a:xfrm>
            <a:off x="612648" y="468000"/>
            <a:ext cx="10963656" cy="121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辨析修辞手法——反问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属于反问句的一项是(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6_AN.29_1#2cd456930.bracket?pid=c647d8459&amp;color=0,0,0&amp;vpa=22&amp;vtp=1"/>
          <p:cNvSpPr/>
          <p:nvPr/>
        </p:nvSpPr>
        <p:spPr>
          <a:xfrm>
            <a:off x="6236366" y="1081283"/>
            <a:ext cx="49530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6_BD.28_2#2cd456930.choices?pid=c647d8459&amp;color=0,0,0&amp;vtp=1&amp;bbb=1&amp;hb=1"/>
          <p:cNvSpPr/>
          <p:nvPr/>
        </p:nvSpPr>
        <p:spPr>
          <a:xfrm>
            <a:off x="612648" y="1743154"/>
            <a:ext cx="10963656" cy="304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到底哪一个是黄新？万一认错了人，我的性命事小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，就会带累了整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个组织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区长道：“干什么？区公所是骂人的地方？”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区长问：“你今年多大岁数？”三仙姑说：“四十五。”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区长问：“你会下神是不是？”</a:t>
            </a:r>
            <a:endParaRPr lang="en-US" altLang="zh-CN" sz="2800" dirty="0"/>
          </a:p>
        </p:txBody>
      </p:sp>
      <p:sp>
        <p:nvSpPr>
          <p:cNvPr id="5" name="QC_6_AS.30_1#2cd456930?pid=c647d8459&amp;color=0,0,0&amp;vtp=1&amp;bbb=1&amp;hb=1"/>
          <p:cNvSpPr/>
          <p:nvPr/>
        </p:nvSpPr>
        <p:spPr>
          <a:xfrm>
            <a:off x="612648" y="4829254"/>
            <a:ext cx="10963656" cy="121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A项，一般疑问句；B项，反问句，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用肯定形式表达否定的内容；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项，一般疑问句；D项，选择性疑问句。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fd44e6d5?pid=c647d8459&amp;color=0,0,0&amp;vtp=1&amp;bt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反问是用疑问的形式表示确定的意思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以加强语气的修辞手法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fd44e6d5?pid=c647d8459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反问的分类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否定式反问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用否定形式表达肯定的内容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难道这不是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你的责任吗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肯定式反问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用肯定形式表达否定的内容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你以为我会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相信你的话吗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反问的作用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加强语气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发人深思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加深印象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增强气势和说服力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e477c2e?pid=93cdea0f8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31_1#3ea50cb86?sp=1&amp;pid=2ee477c2e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1_2#3ea50cb86?pid=2ee477c2e&amp;color=0,0,0&amp;tib=255,255,255&amp;vip=23#2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305" y="1452880"/>
            <a:ext cx="5216525" cy="45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2_1#3ea50cb86.blank?pid=2ee477c2e&amp;color=0,0,0&amp;vpa=23&amp;vtp=1"/>
          <p:cNvSpPr/>
          <p:nvPr/>
        </p:nvSpPr>
        <p:spPr>
          <a:xfrm>
            <a:off x="5287925" y="1534926"/>
            <a:ext cx="1164310" cy="186947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被逼上山</a:t>
            </a:r>
            <a:endParaRPr lang="en-US" altLang="zh-CN" sz="2100" dirty="0"/>
          </a:p>
        </p:txBody>
      </p:sp>
      <p:sp>
        <p:nvSpPr>
          <p:cNvPr id="6" name="QB_6_AN.33_1#3ea50cb86.blank?pid=2ee477c2e&amp;color=0,0,0&amp;vpa=24&amp;vtp=1"/>
          <p:cNvSpPr/>
          <p:nvPr/>
        </p:nvSpPr>
        <p:spPr>
          <a:xfrm>
            <a:off x="4379891" y="2971210"/>
            <a:ext cx="2072610" cy="186947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与黄新成功接头</a:t>
            </a:r>
            <a:endParaRPr lang="en-US" altLang="zh-CN" sz="2100" dirty="0"/>
          </a:p>
        </p:txBody>
      </p:sp>
      <p:sp>
        <p:nvSpPr>
          <p:cNvPr id="7" name="QB_6_AN.34_1#3ea50cb86.blank?pid=2ee477c2e&amp;color=0,0,0&amp;vpa=25&amp;vtp=1"/>
          <p:cNvSpPr/>
          <p:nvPr/>
        </p:nvSpPr>
        <p:spPr>
          <a:xfrm>
            <a:off x="4888883" y="4025426"/>
            <a:ext cx="1349267" cy="227587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再到八角坳</a:t>
            </a:r>
            <a:endParaRPr lang="en-US" altLang="zh-CN" sz="2100" dirty="0"/>
          </a:p>
        </p:txBody>
      </p:sp>
      <p:sp>
        <p:nvSpPr>
          <p:cNvPr id="8" name="QB_6_AN.35_1#3ea50cb86.blank?pid=2ee477c2e&amp;color=0,0,0&amp;vpa=26&amp;vtp=1"/>
          <p:cNvSpPr/>
          <p:nvPr/>
        </p:nvSpPr>
        <p:spPr>
          <a:xfrm>
            <a:off x="7006129" y="4163350"/>
            <a:ext cx="1206961" cy="36576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崇高的奉献精神</a:t>
            </a:r>
            <a:endParaRPr lang="en-US" altLang="zh-CN" sz="2100" dirty="0"/>
          </a:p>
        </p:txBody>
      </p:sp>
      <p:sp>
        <p:nvSpPr>
          <p:cNvPr id="9" name="QB_6_AN.36_1#3ea50cb86.blank?pid=2ee477c2e&amp;color=0,0,0&amp;vpa=27&amp;vtp=1"/>
          <p:cNvSpPr/>
          <p:nvPr/>
        </p:nvSpPr>
        <p:spPr>
          <a:xfrm>
            <a:off x="4513088" y="5520741"/>
            <a:ext cx="1806432" cy="203203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代黄新缴党费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f5e409635?sp=1&amp;pid=2ee477c2e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本文通过写从事地下工作的①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为完成任务和掩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护同志而牺牲的故事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反映了闽粤赣边区的革命者②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在党的领导下顽强地与敌人进行斗争的情况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，生动地表现了在革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命危难时刻③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，表现了共产党员与党血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肉相连的紧密关系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歌颂了④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38_1#f5e409635.blank?pid=2ee477c2e&amp;color=0,0,0&amp;vpa=28&amp;vtp=1&amp;bbb=1"/>
          <p:cNvSpPr/>
          <p:nvPr/>
        </p:nvSpPr>
        <p:spPr>
          <a:xfrm>
            <a:off x="5956966" y="10852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女共产党员黄新</a:t>
            </a:r>
            <a:endParaRPr lang="en-US" altLang="zh-CN" sz="2800" dirty="0"/>
          </a:p>
        </p:txBody>
      </p:sp>
      <p:sp>
        <p:nvSpPr>
          <p:cNvPr id="4" name="QB_6_AN.39_1#f5e409635.blank?pid=2ee477c2e&amp;color=0,0,0&amp;vpa=29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、热爱红军</a:t>
            </a:r>
            <a:endParaRPr lang="en-US" altLang="zh-CN" sz="2800" dirty="0"/>
          </a:p>
        </p:txBody>
      </p:sp>
      <p:sp>
        <p:nvSpPr>
          <p:cNvPr id="5" name="QB_6_AN.40_1#f5e409635.blank?pid=2ee477c2e&amp;color=0,0,0&amp;vpa=30&amp;vtp=1&amp;bbb=1"/>
          <p:cNvSpPr/>
          <p:nvPr/>
        </p:nvSpPr>
        <p:spPr>
          <a:xfrm>
            <a:off x="2756567" y="30283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共产党员对党的热爱和忠诚</a:t>
            </a:r>
            <a:endParaRPr lang="en-US" altLang="zh-CN" sz="2800" dirty="0"/>
          </a:p>
        </p:txBody>
      </p:sp>
      <p:sp>
        <p:nvSpPr>
          <p:cNvPr id="6" name="QB_6_AN.41_1#f5e409635.blank?pid=2ee477c2e&amp;color=0,0,0&amp;vpa=31&amp;vtp=1&amp;bbb=1"/>
          <p:cNvSpPr/>
          <p:nvPr/>
        </p:nvSpPr>
        <p:spPr>
          <a:xfrm>
            <a:off x="5233066" y="3676020"/>
            <a:ext cx="5259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共产党员为革命利益而英勇献身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352eb7ec.fixed?pid=f8f6f142e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中国革命传统作品研习——苦难与新生</a:t>
            </a:r>
            <a:endParaRPr lang="en-US" altLang="zh-CN" sz="4000" dirty="0"/>
          </a:p>
        </p:txBody>
      </p:sp>
      <p:sp>
        <p:nvSpPr>
          <p:cNvPr id="3" name="C_3#e352eb7ec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e352eb7ec.fixed?pid=f8f6f142e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第8课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荷花淀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小二黑结婚（节选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党费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e352eb7ec.fixed?pid=f8f6f142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e352eb7ec.fixed?pid=f8f6f142e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党费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e352eb7ec.fixed?pid=f8f6f142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2698be61.fixed?pid=e352eb7e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32698be6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9c406055?pid=32698be61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校广播电台邀请你为同学们讲述教材中的红色经典，你打算向同学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们讲述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《党费》并介绍其中的主人公黄新，表达自己对她的敬仰和赞美。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1557741?pid=32698be6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赏析人物形象</a:t>
            </a:r>
            <a:endParaRPr lang="en-US" altLang="zh-CN" sz="3000" dirty="0"/>
          </a:p>
        </p:txBody>
      </p:sp>
      <p:sp>
        <p:nvSpPr>
          <p:cNvPr id="3" name="QB_6_BD.58_1#411ad15bf?sp=1&amp;pid=ea1557741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当白鬼子来搜查时，作者主要写了黄新的哪些动作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？这些动作说明了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9_1#411ad15bf?sp=1&amp;pid=ea1557741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当白鬼子来搜查的时候，黄新“把菜筐子用草盖了盖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”，然后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“抱起孩子亲了亲”。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②用草盖菜筐子的动作说明在她心里这筐咸菜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的重要性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，刻画了她时时刻刻想到支持武装斗争的思想境界。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③亲了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亲孩子表明她意识到了事态的严重性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并且已做好了牺牲的思想准备。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8_1#f9e722e82?sp=1&amp;pid=ea1557741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女共产党员黄新作为这篇小说的主要人物，有着怎样的形象特点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结合文本简要分析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9_1#f9e722e82?sp=1&amp;pid=ea1557741&amp;color=0,0,0&amp;vtp=1&amp;bt=1&amp;bbb=1&amp;hb=1&amp;hla=1"/>
          <p:cNvSpPr/>
          <p:nvPr/>
        </p:nvSpPr>
        <p:spPr>
          <a:xfrm>
            <a:off x="612648" y="173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热爱党，忠于党。在极端困难的情况下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，她用咸菜来代替银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洋缴党费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，将一颗滚烫的心与党紧紧贴在一起。②聪明机警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，坚毅乐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。她洒脱干练，斗争经验丰富，在担任地下党联络员时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，能准确识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别暗号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，保密工作做得也很到位。在与党组织失去联系时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，她始终怀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有希望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。③热情质朴，无私赤诚。她第一次与“我”接头时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，就张罗着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“我”拿吃的，虽然自己已穷得揭不开锅，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但仍倾其所有招待同志。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f9e722e82?sp=1&amp;pid=ea1557741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8_1#f9e722e82?sp=1&amp;pid=ea1557741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临危不惧，不怕牺牲。白鬼子来搜查时，她与敌人巧妙周旋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，知道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自己可能就此牺牲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，便将各项事务安排得井井有条。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面对敌人的搜捕，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黄新毅然决然地用自己的生命换取了同志的安全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1b38d381?pid=32698be6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明确写作技巧</a:t>
            </a:r>
            <a:endParaRPr lang="en-US" altLang="zh-CN" sz="3000" dirty="0"/>
          </a:p>
        </p:txBody>
      </p:sp>
      <p:sp>
        <p:nvSpPr>
          <p:cNvPr id="3" name="QO_6_BD.44_1#a1fdfbdf2?pid=61b38d381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文中运用了大量的细节描写，使得作品细腻真实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。请重点分析下面语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句中加点词语的表达效果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45_1#a555bdcbf?sp=1&amp;pid=a1fdfbdf2&amp;color=0,0,0&amp;vtp=1&amp;bbb=1&amp;hb=1"/>
          <p:cNvSpPr/>
          <p:nvPr/>
        </p:nvSpPr>
        <p:spPr>
          <a:xfrm>
            <a:off x="612648" y="2458032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又拉出一个破坛子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在里面掏了半天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摸出一块咸萝卜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递到我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5" name="QB_7_AN.46_1#a555bdcbf.blank?pid=a1fdfbdf2&amp;color=0,0,0&amp;vpa=32&amp;vtp=1&amp;bbb=1&amp;hb=1"/>
          <p:cNvSpPr/>
          <p:nvPr/>
        </p:nvSpPr>
        <p:spPr>
          <a:xfrm>
            <a:off x="612648" y="3722952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拉”“掏”“摸”等一连串动作生动传神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，说明在敌人的严密封锁下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，很难弄到盐，咸萝卜已经不多了，非常宝贵。（2分）</a:t>
            </a:r>
            <a:endParaRPr lang="en-US" altLang="zh-CN" sz="2800" dirty="0"/>
          </a:p>
        </p:txBody>
      </p:sp>
      <p:sp>
        <p:nvSpPr>
          <p:cNvPr id="6" name="QB_7_BD.45_1#a555bdcbf?sp=1&amp;pid=a1fdfbdf2&amp;color=0,0,0&amp;vtp=1&amp;bbb=1&amp;hb=1&amp;zzd= 1"/>
          <p:cNvSpPr/>
          <p:nvPr/>
        </p:nvSpPr>
        <p:spPr>
          <a:xfrm>
            <a:off x="2016030" y="311843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45_1#a555bdcbf?sp=1&amp;pid=a1fdfbdf2&amp;color=0,0,0&amp;vtp=1&amp;bbb=1&amp;hb=1&amp;zzd= 1"/>
          <p:cNvSpPr/>
          <p:nvPr/>
        </p:nvSpPr>
        <p:spPr>
          <a:xfrm>
            <a:off x="5927630" y="311843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45_1#a555bdcbf?sp=1&amp;pid=a1fdfbdf2&amp;color=0,0,0&amp;vtp=1&amp;bbb=1&amp;hb=1&amp;zzd= 1"/>
          <p:cNvSpPr/>
          <p:nvPr/>
        </p:nvSpPr>
        <p:spPr>
          <a:xfrm>
            <a:off x="7705630" y="311843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7_1#e8e3c9690?sp=1&amp;pid=a1fdfbdf2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她不肯听妈妈的哄劝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又爬到那个空空的破坛子口上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把干瘦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的小手伸进坛子里去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用指头蘸点儿盐水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填到口里吮着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最后忍不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住竟伸手抓了一根腌豆角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就往嘴里填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7_AN.48_1#e8e3c9690.blank?pid=a1fdfbdf2&amp;color=0,0,0&amp;vpa=33&amp;vtp=1&amp;bbb=1&amp;hb=1"/>
          <p:cNvSpPr/>
          <p:nvPr/>
        </p:nvSpPr>
        <p:spPr>
          <a:xfrm>
            <a:off x="612648" y="23806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一连串的动作描写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，生动地体现了孩子在长期营养不良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、缺盐少食的情况下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，对盐、咸菜的极度渴求，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颇具震撼人心的艺术力量。（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</p:txBody>
      </p:sp>
      <p:sp>
        <p:nvSpPr>
          <p:cNvPr id="4" name="QB_7_BD.47_1#e8e3c9690?sp=1&amp;pid=a1fdfbdf2&amp;color=0,0,0&amp;vtp=1&amp;bt=1&amp;bbb=1&amp;hb=1&amp;zzd= 1"/>
          <p:cNvSpPr/>
          <p:nvPr/>
        </p:nvSpPr>
        <p:spPr>
          <a:xfrm>
            <a:off x="59276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7_BD.47_1#e8e3c9690?sp=1&amp;pid=a1fdfbdf2&amp;color=0,0,0&amp;vtp=1&amp;bt=1&amp;bbb=1&amp;hb=1&amp;zzd= 2"/>
          <p:cNvSpPr/>
          <p:nvPr/>
        </p:nvSpPr>
        <p:spPr>
          <a:xfrm>
            <a:off x="1838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7_BD.47_1#e8e3c9690?sp=1&amp;pid=a1fdfbdf2&amp;color=0,0,0&amp;vtp=1&amp;bt=1&amp;bbb=1&amp;hb=1&amp;zzd= 2"/>
          <p:cNvSpPr/>
          <p:nvPr/>
        </p:nvSpPr>
        <p:spPr>
          <a:xfrm>
            <a:off x="2193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47_1#e8e3c9690?sp=1&amp;pid=a1fdfbdf2&amp;color=0,0,0&amp;vtp=1&amp;bt=1&amp;bbb=1&amp;hb=1&amp;zzd= 2"/>
          <p:cNvSpPr/>
          <p:nvPr/>
        </p:nvSpPr>
        <p:spPr>
          <a:xfrm>
            <a:off x="5394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47_1#e8e3c9690?sp=1&amp;pid=a1fdfbdf2&amp;color=0,0,0&amp;vtp=1&amp;bt=1&amp;bbb=1&amp;hb=1&amp;zzd= 2"/>
          <p:cNvSpPr/>
          <p:nvPr/>
        </p:nvSpPr>
        <p:spPr>
          <a:xfrm>
            <a:off x="7527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47_1#e8e3c9690?sp=1&amp;pid=a1fdfbdf2&amp;color=0,0,0&amp;vtp=1&amp;bt=1&amp;bbb=1&amp;hb=1&amp;zzd= 2"/>
          <p:cNvSpPr/>
          <p:nvPr/>
        </p:nvSpPr>
        <p:spPr>
          <a:xfrm>
            <a:off x="7883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47_1#e8e3c9690?sp=1&amp;pid=a1fdfbdf2&amp;color=0,0,0&amp;vtp=1&amp;bt=1&amp;bbb=1&amp;hb=1&amp;zzd= 2"/>
          <p:cNvSpPr/>
          <p:nvPr/>
        </p:nvSpPr>
        <p:spPr>
          <a:xfrm>
            <a:off x="8950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47_1#e8e3c9690?sp=1&amp;pid=a1fdfbdf2&amp;color=0,0,0&amp;vtp=1&amp;bt=1&amp;bbb=1&amp;hb=1&amp;zzd= 3"/>
          <p:cNvSpPr/>
          <p:nvPr/>
        </p:nvSpPr>
        <p:spPr>
          <a:xfrm>
            <a:off x="21938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7_BD.47_1#e8e3c9690?sp=1&amp;pid=a1fdfbdf2&amp;color=0,0,0&amp;vtp=1&amp;bt=1&amp;bbb=1&amp;hb=1&amp;zzd= 3"/>
          <p:cNvSpPr/>
          <p:nvPr/>
        </p:nvSpPr>
        <p:spPr>
          <a:xfrm>
            <a:off x="6461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8_1#dc425d760?sp=1&amp;pid=61b38d381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文中有多处前后照应的细节描写，试根据自己的理解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，举例并简要分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析其对展开故事情节的作用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9_1#dc425d760?sp=1&amp;pid=61b38d381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前后照应的细节描写使本文的情节发展得极其自然，同时又节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省了笔墨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。（2分）①小说开头交代了“我”上山之前是干侦察员的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业使然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，“我”对人物和环境都观察得非常仔细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。魏杰同志交代黄新的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耳朵上有个黑痣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，“我”凭着这一特征很容易就认出了她。（2分）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一次见面时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，黄新拿出党证和银洋要缴党费，而“我”没有收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，敌人搜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捕前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，黄新又嘱咐“我”党证和银洋的事，“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dc425d760?sp=1&amp;pid=61b38d381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8_1#dc425d760?sp=1&amp;pid=61b38d381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在黄新牺牲后从砂罐里菜窝窝底下找到了党证和一块银洋；第一次见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面时，几个同志分别拿菜回去腌，也为后面咸菜有不同的颜色以及敌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人凭不同颜色的咸菜而发现了黄新的身份埋下伏笔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③通过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我”的观察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，交代了黄新的住所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“靠房顶用几根木棒搭了个小阁楼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面堆着一些破烂家具和几捆甘蔗梢子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”，这为后面敌人搜捕时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，黄新让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躲进阁楼进行了铺垫。（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c158c004?pid=61b38d381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细节描写是指抓住生活中的细微而又具体的典型情节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进行生动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细致的描绘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它具体渗透在对人物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景物等的描写之中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运用细节描写塑造人物形象要注意以下方面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选用典型细节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要抓住典型细节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选择具有代表性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概括性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反映主题的细节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观察要细致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要调动自己的各种感官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进行细致观察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把握住体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现特征的细节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3cdea0f8?lid=93cdea0f8&amp;cid=93cdea0f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93cdea0f8?lid=93cdea0f8&amp;cid=93cdea0f8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93cdea0f8?lid=32698be61&amp;cid=32698be61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93cdea0f8?lid=32698be61&amp;cid=32698be61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93cdea0f8?lid=ff5a0814f&amp;cid=ff5a0814f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93cdea0f8?lid=ff5a0814f&amp;cid=ff5a0814f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c158c004?pid=61b38d38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为表现中心服务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力求使细节具有深刻意义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选择细节要从细微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处着手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小中见大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让小的细节反映人的思想状况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社会风貌等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精心锤炼语言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在细节描写中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要选择恰当的词语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力求精练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甚至一字传神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巧妙运用修辞手法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可以增强语言的生动性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抽象为具体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化无形为有形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8_1#8dcbf2787?sp=1&amp;pid=61b38d381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本文采用第一人称进行叙述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,试结合文本简要分析采用这种视角进行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叙述的好处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9_1#8dcbf2787?sp=1&amp;pid=61b38d381&amp;color=0,0,0&amp;vtp=1&amp;bt=1&amp;bbb=1&amp;hb=1&amp;hla=1"/>
          <p:cNvSpPr/>
          <p:nvPr/>
        </p:nvSpPr>
        <p:spPr>
          <a:xfrm>
            <a:off x="612648" y="1701297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小说用第一人称进行叙述，拉近与读者的距离。②从“我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视角讲述故事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，以倒叙的方式来叙述，使故事显得更加真实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小说的感染力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。③以有限视角，即“我”的视角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，描写了与黄新的两次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，串联起了故事情节，又大大压缩了作品的篇幅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，隐去了一些枝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蔓情节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，突出了典型的场景、细节，凸显了人物形象。④小说以“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为媒介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，把“我”对黄新的感情融入其中，感染、影响着读者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，加深了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读者对黄新的认识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739504d?pid=32698be6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分析情节线索</a:t>
            </a:r>
            <a:endParaRPr lang="en-US" altLang="zh-CN" sz="3000" dirty="0"/>
          </a:p>
        </p:txBody>
      </p:sp>
      <p:sp>
        <p:nvSpPr>
          <p:cNvPr id="3" name="QB_6_BD.58_1#bfe33d1d0?sp=1&amp;pid=d5739504d&amp;color=0,0,0&amp;vtp=1&amp;bbb=1&amp;hb=1&amp;hltap=1"/>
          <p:cNvSpPr/>
          <p:nvPr/>
        </p:nvSpPr>
        <p:spPr>
          <a:xfrm>
            <a:off x="612648" y="111564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在这篇小说中，作者着意描写了黄新带领群众择菜叶子的场景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写有何作用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？试根据自己的理解，简要分析。（2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9_1#bfe33d1d0?sp=1&amp;pid=d5739504d&amp;color=0,0,0&amp;vtp=1&amp;bbb=1&amp;hb=1&amp;hla=1"/>
          <p:cNvSpPr/>
          <p:nvPr/>
        </p:nvSpPr>
        <p:spPr>
          <a:xfrm>
            <a:off x="612648" y="238310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作者着意描写择菜叶子的场景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，通过神态、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语言和动作描写，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表现了地下党员的机警和对革命的热情，也为下文故事情节的发展进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行铺垫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8_1#7fb2ae3c8?sp=1&amp;pid=d5739504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本文选取咸菜作为党费并贯穿始终，请说说这样构思有何好处。（6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9_1#7fb2ae3c8?sp=1&amp;pid=d5739504d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本文选取咸菜作为特殊的党费，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并以之作为主线贯穿全篇，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由此展开一系列动人的情节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，细腻地刻画了黄新这一人物的形象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种艺术构思是新颖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、独特的。②交纳党费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，本是每个共产党员应尽的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，没有什么特别的地方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，本文却把咸菜这一笔特殊的党费同支持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党的革命斗争密切联系起来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。③这样的构思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，使得平凡的咸菜具有了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特殊的意义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，人物的心灵之美和爱党之心得以显现。（每点2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cf143ed0?pid=32698be6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58_1#27abb441b?sp=1&amp;pid=1cf143ed0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有人说，写人物必须写出他在生死关头的一刹那的动摇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,才能显得真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,人物才能活起来。写英雄人物时，只有给他增加一点缺陷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,才能避免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公式化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、概念化。王愿坚的《党费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》塑造了一个集各种崇高品质于一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身的女共产党员的形象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,这一人物形象是否有违艺术的真实?（6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9_1#27abb441b?sp=1&amp;pid=1cf143ed0&amp;color=0,0,0&amp;vtp=1&amp;bbb=1&amp;hb=1&amp;hla=1"/>
          <p:cNvSpPr/>
          <p:nvPr/>
        </p:nvSpPr>
        <p:spPr>
          <a:xfrm>
            <a:off x="612648" y="35016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示例1）不违背。王愿坚笔下的正面人物形象丰满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。作者没有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写出他们所谓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“一刹那的动摇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”，而是按照生活本身的真实写出了英雄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，写出了他们崇高的心灵。在和平安定的环境中，“英雄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”也容易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混同于一般人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，其特殊性没有显现出来，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因而不易鉴别。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27abb441b?sp=1&amp;pid=1cf143ed0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只有经过尖锐复杂斗争的考验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，才能显现出一个人的品质和节操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能显示出谁是忠贞的强者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。黄新是一个坚定、勇敢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、忠于党的女共产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党员，这是生活中许多优秀的共产党员的真实写照,写文章不能为了表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现真实而违背真实的原则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示例2）一定程度上违背了艺术的真实。人性美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、人情美的关键就在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于人性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、人情的真实性。而《党费》的作者过于注重对人物形象“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、全”的塑造，从而忽视了对人性美、人情美的建构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,使得人物形象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显得有些不真实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、不丰满。写英雄人物时只有给他增加一点缺陷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,才能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27abb441b?sp=1&amp;pid=1cf143ed0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8_1#27abb441b?sp=1&amp;pid=1cf143ed0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避免公式化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、概念化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。如小说中写黄新连一根腌豆角都不让长时间挨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饿的女儿吃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，如此安排情节，固然可见一位革命者的伟大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、一位共产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党员的可敬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，但也使作为一位母亲的黄新显得过于严苛，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有失人性、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人情的真实性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表明观点2分，说明理由4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5a0814f.fixed?pid=e352eb7e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ff5a0814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69d18e25b?sp=1&amp;pid=ff5a0814f&amp;color=0,0,0&amp;vtp=1&amp;bt=1&amp;bbb=1&amp;hb=1&amp;hltap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《荷花淀》、《小二黑结婚》（节选）、《党费》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都是作家深入群众、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深入生活后的创作成果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，都塑造了令人印象深刻的典型形象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。请选择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一个你最喜欢的人物形象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，分析其形象特征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，并结合作品的时代背景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和小说中的社会环境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，说说这一人物的典型性体现在哪里。（10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9_1#69d18e25b?sp=1&amp;pid=ff5a0814f&amp;color=0,0,0&amp;vtp=1&amp;bt=1&amp;bbb=1&amp;hb=1&amp;hla=1"/>
          <p:cNvSpPr/>
          <p:nvPr/>
        </p:nvSpPr>
        <p:spPr>
          <a:xfrm>
            <a:off x="612648" y="2930276"/>
            <a:ext cx="10963656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示例1）战争年代冀中农村妇女的典型代表：水生嫂。（2分）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1）形象特征：①勤劳贤淑：水生嫂擅长织席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，但她的勤劳不仅体现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在日常劳作中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，更体现在对家庭的悉心照料上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。她默默承担着家庭的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，是家庭的支柱。②温柔体贴、深明大义：作为妻子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，水生嫂对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丈夫水生温柔体贴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；当水生要离家参军时，她虽然内心不舍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，但默默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69d18e25b?sp=1&amp;pid=ff5a0814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地为他准备行装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，体现了她的深明大义。③她刚毅勇敢：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她不畏强敌，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当敌人来袭时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，她能够迅速组织起村里的妇女，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共同保卫家园。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2）典型性体现：水生嫂这一人物不仅生动展现了其个人魅力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刻地反映了抗日战争时期农村妇女的精神风貌。她的形象是时代精神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的生动写照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，也是女性力量的有力彰显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，具有极高的典型性和艺术价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示例2）新一代农民的典型代表：小二黑。（2分）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3cdea0f8.fixed?pid=e352eb7e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93cdea0f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69d18e25b?sp=1&amp;pid=ff5a0814f&amp;color=0,0,0&amp;vtp=1&amp;bt=1&amp;bbb=1&amp;hb=1&amp;hltap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8_1#69d18e25b?sp=1&amp;pid=ff5a0814f&amp;color=0,0,0&amp;vtp=1&amp;bt=1&amp;bbb=1&amp;hb=1&amp;hla=1"/>
          <p:cNvSpPr/>
          <p:nvPr/>
        </p:nvSpPr>
        <p:spPr>
          <a:xfrm>
            <a:off x="612648" y="442600"/>
            <a:ext cx="10963656" cy="586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1）形象特征：①朴实善良：小二黑出身于农村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，自小受到传统道德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的熏陶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，性格中保留着农民的朴实与善良。他懂得尊重长辈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，对村里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的乡亲们十分友好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。②勇敢坚定：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在面对封建势力和旧习俗的束缚时，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小二黑表现出了非凡的勇气和坚定的立场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他敢于与封建家长制抗争，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坚持与小芹自由恋爱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，即使面临巨大的压力和阻挠，也不改初心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思想开放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：在那个时代，小二黑的思想相对开放，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他接受了新思想，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追求婚姻自由和个人幸福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，不愿意为传统的包办婚姻所束缚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新一代农村青年的觉醒和追求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2）典型性体现：小二黑是新一代农民的代表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，具有鲜明的时代特征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和个性特点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。他的形象不仅反映了当时农村社会的现实状况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，也体现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了作者对新时代青年的期望和寄托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e161278fa?sp=1&amp;pid=ff5a0814f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通过学习，我们对《荷花淀》、《小二黑结婚》（节选）和《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党费》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这三篇写作于不同时期的小说的创作风格已经有了具体的认识。试根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据自己的理解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，简要分析三篇小说在创作风格上的不同之处。（6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9_1#e161278fa?sp=1&amp;pid=ff5a0814f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《荷花淀》运用浪漫主义手法，富有诗情画意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，具有诗化小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说风格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。如水生嫂编席，用“雪地”比喻编成的苇席；夫妻话别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质朴无华而感情真挚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。②《小二黑结婚》（节选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）巧妙运用口语化语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，表现出一种浓厚的“泥土味”。作者叙述故事简洁明快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，很少精雕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只用人物自己的行动和语言来客观展示。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e161278fa?sp=1&amp;pid=ff5a0814f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8_1#e161278fa?sp=1&amp;pid=ff5a0814f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《党费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》采用第一人称进行叙述，注重挖掘主人公性格中浓浓的人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性美和人情美，故事情节紧凑惊险，表现了革命战争年代革命者对党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的忠诚与热爱。（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23c618b8?pid=ff5a0814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30647095f?pid=f23c618b8&amp;color=0,173,163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_BD#6e4027f62?pid=30647095f&amp;color=0,0,0&amp;vtp=1&amp;bbb=1&amp;hb=1"/>
          <p:cNvSpPr/>
          <p:nvPr/>
        </p:nvSpPr>
        <p:spPr>
          <a:xfrm>
            <a:off x="612648" y="161450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作为一名优秀的共产党员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黄新几乎把自己的一切都献给了党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她送丈夫参军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在国民党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与组织失去联系的情况下依然全力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开展活动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她对党忠诚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跟党断了联系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就跟断了线的风筝似的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当上级党委派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与她接头时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她异常高兴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惦记山上的同志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她为了救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吸引了敌人的火力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最终壮烈牺牲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新虽然牺牲了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但她为革命而英勇献身的崇高精神永远留在我们的心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从这个角度看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这是她的新生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8e5c7df34?pid=30647095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8_BD#45a522ce0?pid=8e5c7df34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忠诚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奉献精神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苦难与新生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牺牲精神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e9d13919c?pid=30647095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8_BD#25b7ac3c4?pid=e9d13919c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我们从一个普通的革命妇女身上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看到了伟大的牺牲精神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精神不仅体现在军民鱼水情上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还体现在黄新对党赤诚的奉献情怀上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这是一种大义凛然的爱憎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一种庄严豪迈的党性与人性交织的革命情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我们要深入理解革命前辈的精神内涵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为伟大祖国的富强而奋斗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为早日实现伟大的中国梦而奋斗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be3c572f?pid=f23c618b8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7#5c5ef2e08?sp=1&amp;pid=abe3c572f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芦花荡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敌人从炮楼的小窗子里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呆望着这阴森黑暗的大苇塘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空的星星也像浸在水里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到这样的深夜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苇塘里才有水鸟飞动和唱歌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白天它们是紧紧藏到窠里躲避炮火去了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敌人监视着苇塘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他们提防有人给苇塘里的人送来柴米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如是月明风清的夜晚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人们的眼再尖利一些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就可以看见有一只小船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sp=1&amp;pid=abe3c572f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从苇塘里撑出来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在淀里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像一片苇叶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奔着东南去了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半夜以后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小船又漂回来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船舱里装满了柴米油盐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有时还带来一两个从远方赶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来的干部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撑船的是一个将近六十岁的老头子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老头子只穿一条蓝色的破旧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站在船尾巴上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手里拿着一根竹篙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老头子浑身没有多少肉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干瘦得像老了的鱼鹰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可是那晒得干黑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短短的花白胡子却特别精神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那一对深陷的眼睛却特别明亮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sp=1&amp;pid=abe3c572f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老头子每天夜里在水淀出入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他的工作范围广得很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里外交通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运输粮草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护送干部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而且不带一支枪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他对苇塘里的负责同志说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你什么也靠给我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我什么也靠给水上的能耐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一切保险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老头子过于自信和自尊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每天夜里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在敌人紧紧封锁的水面上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就像一个没事人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他按照早出晚归捕鱼撒网那股悠闲的心情撑着船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编算着使自己高兴也使别人高兴的事情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敌人的愿望就没有达到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sp=1&amp;pid=abe3c572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一天夜里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老头子从东边很远的地方回来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弯弯下垂的月亮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在水一样的天上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老头子载了两个女孩子回来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老头子很喜欢这两个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大的叫大菱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小的叫二菱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把她们接上船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老头子就叫她们睡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什么事也没有了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安心睡一觉吧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到苇塘里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咱们还有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大米和鱼吃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眼前的环境好像是一个梦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在敌人的炮火里打滚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在高粱地里淋着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雨过夜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一晚上不知道要过几条汽车路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爬几道沟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发高烧和打寒战的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时候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孩子们也没停下来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一心想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找队伍去呀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找到队伍就好了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945d7702?pid=93cdea0f8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224d7e8ce?htil=1&amp;pid=4945d770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8044" y="1320758"/>
            <a:ext cx="1657667" cy="224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224d7e8ce?htil=1&amp;pid=4945d7702&amp;color=0,0,0&amp;vtp=1&amp;bbb=1&amp;hb=1&amp;hs=1"/>
          <p:cNvSpPr/>
          <p:nvPr/>
        </p:nvSpPr>
        <p:spPr>
          <a:xfrm>
            <a:off x="612648" y="1174454"/>
            <a:ext cx="8887968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王愿坚（1929—1991），山东诸城人，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当代作家。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年7月参加革命工作，1945年参加八路军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。在部队里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当过宣传员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、文工团分队长、报社编辑和记者等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。1952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年后任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《解放军文艺》编辑。1956年至1966年，参加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30年征文”——革命回忆录选集《星火燎原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》的编辑</a:t>
            </a:r>
            <a:endParaRPr lang="en-US" altLang="zh-CN" sz="2800" dirty="0"/>
          </a:p>
        </p:txBody>
      </p:sp>
      <p:sp>
        <p:nvSpPr>
          <p:cNvPr id="5" name="P_6_BD#224d7e8ce?htil=1&amp;pid=4945d7702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，有机会系统地学习了党和军队的历史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，接触到更多老一辈革命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，这使他的创作题材更加丰富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。他的作品多取材于第二次国内革命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sp=1&amp;pid=abe3c572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小女孩子趴在船边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用两只小手淘着水玩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大些的轻声吆喝她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这时洗脸干什么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什么时候啊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还这么爱干净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洗一洗吧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多么俊的一个孩子呀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远远有一片阴惨的黄色的光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突然一转就转到她们的船上来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孩子正在拧着水淋淋的头发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叫了一声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小火轮上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的探照灯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它照不见我们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他蹲下去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撑着船往北绕一绕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黄色的光仍然向四下里探照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下照在水面上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一下又照到远处的树林里去了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sp=1&amp;pid=abe3c572f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老头子小声说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不要说话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要过封锁线了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老头子叫了一声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趴下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一抽身就跳进水里去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踏着水用两手推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着小船前进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子弹吱吱地从她们的船边钻到水里去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有的一见水就爆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炸了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那小的觉得有一股热热的东西流到自己脸上来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连忙爬起来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大的抱在自己怀里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带着哭声向老头子喊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她挂花了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sp=1&amp;pid=abe3c572f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老头子的身体往上蹿了一蹿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那小船很厉害地侧歪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老头子觉得自己的手脚顿时失去了力量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他用手扒着船尾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跟着浮了几步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才又拼命地往前推了一把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他们已经离苇塘很近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老头子爬到船上去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他觉得两只老眼有些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昏花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可是他到底用篙拨开外面一层芦苇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找到了那窄窄的入口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一钻进苇塘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他就放下篙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扶起那大女孩子的头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5c5ef2e08?pid=abe3c572f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大女孩子微微睁了一下眼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吃力地说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我不要紧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快把我们送进苇塘里去吧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拾起篙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撑了一下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那小船转弯抹角钻入了苇塘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的深处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他叫着大菱说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他们打伤了你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流了这么多血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等明天我叫他们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十个人流血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两个孩子全没有答言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他又说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你们不信我的话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我也不和你们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谁叫我丢人现眼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打牙跌嘴呢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等到天明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你们看吧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小女孩子说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你这么大年纪了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还能打仗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5c5ef2e08?pid=abe3c572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老头子狠狠地说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为什么不能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我打他们不用枪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那不是我的本事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明天来看吧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明天你跟我来看吧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有热闹哩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中午的时候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非常闷热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一轮红日当天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水面上浮着一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层烟气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鬼子们又偷偷地爬下来洗澡了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十几个鬼子在水里泅着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淀里没有一个人影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从荷花淀里却撑出一只小船来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一个干瘦的老头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只穿一条破短裤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站在船尾巴上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有一篙没一篙地撑着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两只手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却忙着剥那又肥又大的莲蓬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一个一个投进嘴里去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5c5ef2e08?pid=abe3c572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他的船头上放着那样大的一捆莲蓬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是刚从荷花淀里摘下来的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不到白洋淀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哪里去吃这样新鲜的东西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来到白洋淀上几天了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们也还是望着荷花淀瞪眼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他们冲着那小船吆喝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叫他过来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老头子向他们看了一眼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就又低下头去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还是有一篙没一篙地撑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剥着莲蓬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船却慢慢地冲着这里来了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小船离鬼子还有一箭之地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好像老头子才看出洗澡的是鬼子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小船溜溜转了一个圆圈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又回去了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鬼子们拍打着水追过去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老头子张皇失措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船却走不动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鬼子们紧紧追上了他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5c5ef2e08?pid=abe3c572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眼前是几根埋在水里的枯木桩子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日久天长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也许人们忘记这是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为什么埋的了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这里的水却是镜子一样平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蓝天一般清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拉长的水草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在水底轻轻地浮动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鬼子们追上来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看看就扒上了船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老头子又是一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小船旋风一样绕着鬼子们转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莲蓬的清香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在他们的鼻子尖上扫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鬼子们像是玩着捉迷藏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乱转着身子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抓上抓下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一个鬼子尖叫了一声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就蹲到水里去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他被什么东西狠狠咬了一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是一只锋利的钩子穿透了他的大腿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别的鬼子吃惊地往四下里一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每个人的腿肚子也就挂上了钩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他们挣扎着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想摆脱那毒蛇一样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5c5ef2e08?pid=abe3c572f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那替女孩子报仇的钩子却全找到腿上来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有的两个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鬼子们痛得鬼叫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可是再也不敢动弹了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老头子把船一撑来到他们的身边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举起篙来砸着鬼子们的脑袋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像敲打顽固的老玉米一样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他狠狠地敲打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向着苇塘望了一眼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在那里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鲜嫩的芦花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展开的紫色的丝绒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正在迎风飘洒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在那苇塘的边缘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芦花下面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有一个女孩子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她用密密的苇叶遮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掩着身子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看着这场英雄的行为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pid=abe3c572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这篇小说主要写了一个老英雄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——“老头子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”，让我们看到了抗日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英雄的风貌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，还让我们想到了苇塘里顽强抗战的革命队伍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。文中对老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头子肖像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、动作等的描写，表现了老头子老当益壮、善良倔强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、充满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活力的形象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。例如，“撑船的是一个将近六十岁的老头子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手里拿着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一根竹篙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运用全知视角勾画出一个战争年代水上老交通员的形象。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你们不信我的话，我也不和你们说。谁叫我丢人现眼，打牙跌嘴呢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，等到天明，你们看吧”运用语言描写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，生动地表现了老头子因没有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c5ef2e08?pid=abe3c572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圆满完成任务而懊丧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、内疚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、自责的心理和要为小姑娘报仇的决心和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，表现了老头子极强的自尊心和自信心。“老头子张皇失措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，船却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走不动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，鬼子们紧紧追上了他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”，老头子为引诱敌人上当故意装作害怕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，表现出老头子的机智。“鲜嫩的芦花，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一片展开的紫色的丝绒，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正在迎风飘洒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”运用景物描写，烘托了老头子为大菱报仇后轻松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、愉悦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的心情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文中的大菱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、二菱，单纯、美丽、识大体，是“美”的化身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《荷花淀》一样，让战斗场面洋溢着智慧与力量的美。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24d7e8ce?htil=1&amp;pid=4945d7702&amp;color=0,0,0&amp;vtp=1&amp;bbb=1&amp;hb=1&amp;hs=1"/>
          <p:cNvSpPr/>
          <p:nvPr/>
        </p:nvSpPr>
        <p:spPr>
          <a:xfrm>
            <a:off x="612648" y="468000"/>
            <a:ext cx="10968012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战争时期红军和老革命根据地人民的斗争生活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，构思巧妙，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主题鲜明，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富有故事性，并善于抓住典型细节和捕捉人物性格中闪光点来表现英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雄人物的崇高精神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，写得真切感人。</a:t>
            </a:r>
            <a:endParaRPr lang="en-US" altLang="zh-CN" sz="2800" dirty="0"/>
          </a:p>
        </p:txBody>
      </p:sp>
      <p:sp>
        <p:nvSpPr>
          <p:cNvPr id="3" name="P_6_BD#224d7e8ce?pid=4945d7702&amp;color=0,0,0&amp;vtp=1&amp;bt=1&amp;bbb=1&amp;hb=1"/>
          <p:cNvSpPr/>
          <p:nvPr/>
        </p:nvSpPr>
        <p:spPr>
          <a:xfrm>
            <a:off x="612648" y="24537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代表作品：《东山岛》《粮食的故事》《普通劳动者》《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足迹》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七根火柴》《灯光》等。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1974年与陆柱国合作将李心田的小说改编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成同名电影剧本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《闪闪的红星》。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77ee168d0?pid=f23c618b8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56_1#a027d62e8?pid=77ee168d0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新时代女性是中国新征程上最靓丽的风景，她们值得被看见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，值得被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喝彩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。假如电视台《人物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》栏目邀请你给观众介绍一位你最欣赏的女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，你会介绍哪一位女性人物呢？请试着写一段推荐词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的敬仰和赞美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。写作内容：人物姓名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、人物的主要形象特征或者其事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迹的闪光点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。写作要求：①符合人物特征；②语言表达生动、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连贯、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；③至少运用一种修辞手法。（10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9_1#a027d62e8?pid=77ee168d0&amp;color=0,0,0&amp;vtp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58_1#a027d62e8?pid=77ee168d0&amp;color=0,0,0&amp;vtp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示例）一生一诺绽芳华——“人民医护工作者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”国家荣誉称号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获得者路生梅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，只身从北京来到陕北小县城，为这里的医疗事业奉献一生；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是当地百姓信赖的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“路大夫”，用医者仁心守护几代人的健康；她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过八旬却坚持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“超期服役”，践行“生命不息，服务不止”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的人生诺言。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“人民医护工作者”国家荣誉称号获得者路生梅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。（写作内容准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3分，符合人物特征3分，语言表达生动、连贯、得体2分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，至少运用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一种修辞手法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2e6c2530?pid=93cdea0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5a1591449?pid=12e6c2530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《党费》是“十七年”文学时期的革命历史题材小说。1934年10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月,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中央红军北上长征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,国民党调遣重兵“围剿”闽粤赣边区。军事上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，采用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驻剿”和分进合击等战术；政治上,实行移民并村的政策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,断绝群众资助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红军的粮食来源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。在敌人的残酷“围剿”下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,我党的革命工作遇到极大困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难。在村里坚持斗争的青年妇女卢春兰为了帮助山上没有盐吃的游击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，组织群众腌了些咸菜，交给从山上下来的人带走。不幸的是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菜落到了敌人的手里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。敌人把全村群众逮捕起来，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用枪杀威胁他们，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a1591449?pid=12e6c2530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要他们说出这件事的组织者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。就在敌人要疯狂地进行屠杀的时候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春兰领着自己才五六岁的儿子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，从容地站出来说:“是我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！”卢春兰的故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事发生在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1935年。1946年，王愿坚在战地收殓烈士遗体时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，发现一个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笔记本里夹着两毛钱的北海币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，钱的下面写着:“要是我牺牲了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，这钱就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是我最后的一笔党费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。”这些故事对王愿坚的触动很大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，它们都有着一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个共同的主题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，即一个共产党员在革命落于低潮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、处于困危时表现出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来的对党的热爱和忠诚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4e56fa72?pid=93cdea0f8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8e9ce564d?sp=1&amp;pid=64e56fa72&amp;color=0,0,0&amp;vtp=1&amp;bbb=1&amp;hb=1"/>
          <p:cNvSpPr/>
          <p:nvPr/>
        </p:nvSpPr>
        <p:spPr>
          <a:xfrm>
            <a:off x="612648" y="1094190"/>
            <a:ext cx="10963656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“十七年”文学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“十七年”文学是对1949—1966年中国当代文学的称谓。“十七年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学的特点是鲜明的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，这一阶段的作品题材主要有三个:歌颂、回忆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。歌颂党、领袖、社会主义、人民，回忆战争岁月、苦难年代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去的生活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，和帝国主义、资本主义、旧思想、旧观念进行斗争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小说这种文学体裁来说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，其突出特点主要体现在对人物形象的塑造上。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“十七年”文学中的小说创作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，人物的典型性集中表现为革命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战争小说中反复出现的一种形象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:英雄。这些“英雄”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大多具有临危不惧、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视死如归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、坚强勇敢的特征。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15375</Words>
  <Application>WPS 演示</Application>
  <PresentationFormat>宽屏</PresentationFormat>
  <Paragraphs>680</Paragraphs>
  <Slides>61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61</vt:i4>
      </vt:variant>
    </vt:vector>
  </HeadingPairs>
  <TitlesOfParts>
    <vt:vector size="7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2025-04-01T06:29:00Z</dcterms:created>
  <dcterms:modified xsi:type="dcterms:W3CDTF">2025-09-02T09:18:33Z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76444E9A34574FBCB3BA46122B8249B3_12</vt:lpwstr>
  </property>
  <property fmtid="{D5CDD505-2E9C-101B-9397-08002B2CF9AE}" pid="3" name="KSOProductBuildVer">
    <vt:lpwstr>2052-12.1.0.22529</vt:lpwstr>
  </property>
</Properties>
</file>